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53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Default Extension="jpeg" ContentType="image/jpeg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slides/slide54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55.xml" ContentType="application/vnd.openxmlformats-officedocument.presentationml.slide+xml"/>
  <Override PartName="/ppt/slides/slide43.xml" ContentType="application/vnd.openxmlformats-officedocument.presentationml.slide+xml"/>
  <Override PartName="/ppt/slides/slide51.xml" ContentType="application/vnd.openxmlformats-officedocument.presentationml.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56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52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53" r:id="rId1"/>
  </p:sldMasterIdLst>
  <p:sldIdLst>
    <p:sldId id="256" r:id="rId2"/>
    <p:sldId id="258" r:id="rId3"/>
    <p:sldId id="264" r:id="rId4"/>
    <p:sldId id="271" r:id="rId5"/>
    <p:sldId id="272" r:id="rId6"/>
    <p:sldId id="273" r:id="rId7"/>
    <p:sldId id="265" r:id="rId8"/>
    <p:sldId id="274" r:id="rId9"/>
    <p:sldId id="275" r:id="rId10"/>
    <p:sldId id="277" r:id="rId11"/>
    <p:sldId id="278" r:id="rId12"/>
    <p:sldId id="279" r:id="rId13"/>
    <p:sldId id="280" r:id="rId14"/>
    <p:sldId id="266" r:id="rId15"/>
    <p:sldId id="267" r:id="rId16"/>
    <p:sldId id="268" r:id="rId17"/>
    <p:sldId id="281" r:id="rId18"/>
    <p:sldId id="282" r:id="rId19"/>
    <p:sldId id="283" r:id="rId20"/>
    <p:sldId id="284" r:id="rId21"/>
    <p:sldId id="285" r:id="rId22"/>
    <p:sldId id="269" r:id="rId23"/>
    <p:sldId id="286" r:id="rId24"/>
    <p:sldId id="287" r:id="rId25"/>
    <p:sldId id="288" r:id="rId26"/>
    <p:sldId id="270" r:id="rId27"/>
    <p:sldId id="289" r:id="rId28"/>
    <p:sldId id="290" r:id="rId29"/>
    <p:sldId id="291" r:id="rId30"/>
    <p:sldId id="292" r:id="rId31"/>
    <p:sldId id="257" r:id="rId32"/>
    <p:sldId id="293" r:id="rId33"/>
    <p:sldId id="294" r:id="rId34"/>
    <p:sldId id="295" r:id="rId35"/>
    <p:sldId id="296" r:id="rId36"/>
    <p:sldId id="301" r:id="rId37"/>
    <p:sldId id="263" r:id="rId38"/>
    <p:sldId id="259" r:id="rId39"/>
    <p:sldId id="26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311" r:id="rId50"/>
    <p:sldId id="313" r:id="rId51"/>
    <p:sldId id="314" r:id="rId52"/>
    <p:sldId id="315" r:id="rId53"/>
    <p:sldId id="316" r:id="rId54"/>
    <p:sldId id="317" r:id="rId55"/>
    <p:sldId id="318" r:id="rId56"/>
    <p:sldId id="320" r:id="rId5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-16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printerSettings" Target="printerSettings/printerSettings1.bin"/><Relationship Id="rId59" Type="http://schemas.openxmlformats.org/officeDocument/2006/relationships/presProps" Target="pres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viewProps" Target="viewProps.xml"/><Relationship Id="rId61" Type="http://schemas.openxmlformats.org/officeDocument/2006/relationships/theme" Target="theme/theme1.xml"/><Relationship Id="rId6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51C5-DA83-A446-9AC6-4E1A2648E100}" type="datetimeFigureOut">
              <a:rPr lang="en-US" smtClean="0"/>
              <a:t>10/1/15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51C5-DA83-A446-9AC6-4E1A2648E100}" type="datetimeFigureOut">
              <a:rPr lang="en-US" smtClean="0"/>
              <a:t>10/1/15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C746-4932-544F-BDB0-0F903A24E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AADC51C5-DA83-A446-9AC6-4E1A2648E100}" type="datetimeFigureOut">
              <a:rPr lang="en-US" smtClean="0"/>
              <a:t>10/1/15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E3C746-4932-544F-BDB0-0F903A24EF2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51C5-DA83-A446-9AC6-4E1A2648E100}" type="datetimeFigureOut">
              <a:rPr lang="en-US" smtClean="0"/>
              <a:t>10/1/15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C746-4932-544F-BDB0-0F903A24E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51C5-DA83-A446-9AC6-4E1A2648E100}" type="datetimeFigureOut">
              <a:rPr lang="en-US" smtClean="0"/>
              <a:t>10/1/15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C746-4932-544F-BDB0-0F903A24E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51C5-DA83-A446-9AC6-4E1A2648E100}" type="datetimeFigureOut">
              <a:rPr lang="en-US" smtClean="0"/>
              <a:t>10/1/15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C746-4932-544F-BDB0-0F903A24E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51C5-DA83-A446-9AC6-4E1A2648E100}" type="datetimeFigureOut">
              <a:rPr lang="en-US" smtClean="0"/>
              <a:t>10/1/15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51C5-DA83-A446-9AC6-4E1A2648E100}" type="datetimeFigureOut">
              <a:rPr lang="en-US" smtClean="0"/>
              <a:t>10/1/15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C746-4932-544F-BDB0-0F903A24E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51C5-DA83-A446-9AC6-4E1A2648E100}" type="datetimeFigureOut">
              <a:rPr lang="en-US" smtClean="0"/>
              <a:t>10/1/15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C746-4932-544F-BDB0-0F903A24E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51C5-DA83-A446-9AC6-4E1A2648E100}" type="datetimeFigureOut">
              <a:rPr lang="en-US" smtClean="0"/>
              <a:t>10/1/15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C746-4932-544F-BDB0-0F903A24E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51C5-DA83-A446-9AC6-4E1A2648E100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C746-4932-544F-BDB0-0F903A24E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51C5-DA83-A446-9AC6-4E1A2648E100}" type="datetimeFigureOut">
              <a:rPr lang="en-US" smtClean="0"/>
              <a:t>10/1/15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3C746-4932-544F-BDB0-0F903A24EF2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AADC51C5-DA83-A446-9AC6-4E1A2648E100}" type="datetimeFigureOut">
              <a:rPr lang="en-US" smtClean="0"/>
              <a:t>10/1/15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E3C746-4932-544F-BDB0-0F903A24E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ADC51C5-DA83-A446-9AC6-4E1A2648E100}" type="datetimeFigureOut">
              <a:rPr lang="en-US" smtClean="0"/>
              <a:t>10/1/15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F0E3C746-4932-544F-BDB0-0F903A24EF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  <p:sldLayoutId id="2147483866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atholic-resources.org/Bible/Four_Gospel_Chart.htm%23Christology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New Testament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Criticism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Studies </a:t>
            </a:r>
            <a:r>
              <a:rPr lang="en-US" dirty="0" smtClean="0"/>
              <a:t>the</a:t>
            </a:r>
            <a:r>
              <a:rPr lang="en-US" dirty="0" smtClean="0"/>
              <a:t> structure </a:t>
            </a:r>
            <a:r>
              <a:rPr lang="en-US" dirty="0" smtClean="0"/>
              <a:t>of historical documents that preserve an earlier tradition.</a:t>
            </a:r>
            <a:r>
              <a:rPr lang="en-US" dirty="0" smtClean="0"/>
              <a:t> </a:t>
            </a:r>
          </a:p>
          <a:p>
            <a:r>
              <a:rPr lang="en-US" dirty="0" smtClean="0"/>
              <a:t>B</a:t>
            </a:r>
            <a:r>
              <a:rPr lang="en-US" dirty="0" smtClean="0"/>
              <a:t>asic </a:t>
            </a:r>
            <a:r>
              <a:rPr lang="en-US" dirty="0" smtClean="0"/>
              <a:t>assumption is that the earlier, oral use of the tradition shaped the material and </a:t>
            </a:r>
            <a:r>
              <a:rPr lang="en-US" dirty="0" smtClean="0"/>
              <a:t>resulting in a final recording</a:t>
            </a:r>
          </a:p>
          <a:p>
            <a:r>
              <a:rPr lang="en-US" dirty="0" smtClean="0"/>
              <a:t>S</a:t>
            </a:r>
            <a:r>
              <a:rPr lang="en-US" dirty="0" smtClean="0"/>
              <a:t>tudy </a:t>
            </a:r>
            <a:r>
              <a:rPr lang="en-US" dirty="0" smtClean="0"/>
              <a:t>of these forms sheds light on the life and thinking of the people who preserved the tradition.</a:t>
            </a:r>
            <a:r>
              <a:rPr lang="en-US" dirty="0" smtClean="0"/>
              <a:t> </a:t>
            </a:r>
          </a:p>
          <a:p>
            <a:r>
              <a:rPr lang="en-US" dirty="0" smtClean="0"/>
              <a:t>Faulty bible form </a:t>
            </a:r>
            <a:r>
              <a:rPr lang="en-US" dirty="0" smtClean="0"/>
              <a:t>criticism</a:t>
            </a:r>
            <a:r>
              <a:rPr lang="en-US" dirty="0" smtClean="0"/>
              <a:t> comes from the perspective that:</a:t>
            </a:r>
          </a:p>
          <a:p>
            <a:r>
              <a:rPr lang="en-US" dirty="0" smtClean="0"/>
              <a:t> much is myth: particularly the miracles and supernatural events in the Bible.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Criticism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11742"/>
            <a:ext cx="8686800" cy="4846258"/>
          </a:xfrm>
        </p:spPr>
        <p:txBody>
          <a:bodyPr>
            <a:normAutofit/>
          </a:bodyPr>
          <a:lstStyle/>
          <a:p>
            <a:r>
              <a:rPr lang="en-US" dirty="0" smtClean="0"/>
              <a:t>Faulty bible form </a:t>
            </a:r>
            <a:r>
              <a:rPr lang="en-US" dirty="0" smtClean="0"/>
              <a:t>criticism</a:t>
            </a:r>
            <a:r>
              <a:rPr lang="en-US" dirty="0" smtClean="0"/>
              <a:t> comes from the perspective that:</a:t>
            </a:r>
          </a:p>
          <a:p>
            <a:r>
              <a:rPr lang="en-US" dirty="0" smtClean="0"/>
              <a:t> much is myth: particularly the miracles and supernatural events in the Bible.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Criticism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33621"/>
            <a:ext cx="86868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Faulty bible form </a:t>
            </a:r>
            <a:r>
              <a:rPr lang="en-US" dirty="0" smtClean="0"/>
              <a:t>criticism</a:t>
            </a:r>
            <a:r>
              <a:rPr lang="en-US" dirty="0" smtClean="0"/>
              <a:t> comes from the perspective that:</a:t>
            </a:r>
          </a:p>
          <a:p>
            <a:r>
              <a:rPr lang="en-US" dirty="0" smtClean="0"/>
              <a:t> much is myth: particularly the miracles and supernatural events in the Bible.</a:t>
            </a:r>
          </a:p>
          <a:p>
            <a:r>
              <a:rPr lang="en-US" dirty="0" smtClean="0"/>
              <a:t>that the gospel writers  did not aim to preserve </a:t>
            </a:r>
            <a:r>
              <a:rPr lang="en-US" dirty="0" smtClean="0"/>
              <a:t>the memory of what Jesus had preached and </a:t>
            </a:r>
            <a:r>
              <a:rPr lang="en-US" dirty="0" smtClean="0"/>
              <a:t>done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Criticism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33621"/>
            <a:ext cx="86868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Faulty bible form </a:t>
            </a:r>
            <a:r>
              <a:rPr lang="en-US" dirty="0" smtClean="0"/>
              <a:t>criticism</a:t>
            </a:r>
            <a:r>
              <a:rPr lang="en-US" dirty="0" smtClean="0"/>
              <a:t> comes from the perspective that:</a:t>
            </a:r>
          </a:p>
          <a:p>
            <a:r>
              <a:rPr lang="en-US" dirty="0" smtClean="0"/>
              <a:t> much is myth: particularly the miracles and supernatural events in the Bible.</a:t>
            </a:r>
          </a:p>
          <a:p>
            <a:r>
              <a:rPr lang="en-US" dirty="0" smtClean="0"/>
              <a:t>that the gospel writers  did not aim to preserve </a:t>
            </a:r>
            <a:r>
              <a:rPr lang="en-US" dirty="0" smtClean="0"/>
              <a:t>the memory of what Jesus had preached and </a:t>
            </a:r>
            <a:r>
              <a:rPr lang="en-US" dirty="0" smtClean="0"/>
              <a:t>done</a:t>
            </a:r>
          </a:p>
          <a:p>
            <a:r>
              <a:rPr lang="en-US" dirty="0" smtClean="0"/>
              <a:t>they obscured and embellished, even distorted the facts to meet the needs of an idealistic faith.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January </a:t>
            </a:r>
            <a:r>
              <a:rPr lang="en-US" dirty="0" smtClean="0"/>
              <a:t>11, 49 B.C.</a:t>
            </a:r>
            <a:r>
              <a:rPr lang="en-US" dirty="0" smtClean="0"/>
              <a:t> </a:t>
            </a:r>
          </a:p>
          <a:p>
            <a:r>
              <a:rPr lang="en-US" dirty="0" smtClean="0"/>
              <a:t>Julius </a:t>
            </a:r>
            <a:r>
              <a:rPr lang="en-US" dirty="0" smtClean="0"/>
              <a:t>Caesar crossed the Rubicon River,</a:t>
            </a:r>
            <a:r>
              <a:rPr lang="en-US" dirty="0" smtClean="0"/>
              <a:t> leading to </a:t>
            </a:r>
            <a:r>
              <a:rPr lang="en-US" dirty="0" smtClean="0"/>
              <a:t>civil war</a:t>
            </a:r>
            <a:r>
              <a:rPr lang="en-US" dirty="0" smtClean="0"/>
              <a:t>.</a:t>
            </a:r>
          </a:p>
          <a:p>
            <a:r>
              <a:rPr lang="en-US" dirty="0" smtClean="0"/>
              <a:t>H</a:t>
            </a:r>
            <a:r>
              <a:rPr lang="en-US" dirty="0" smtClean="0"/>
              <a:t>istorians do not doubt it.</a:t>
            </a:r>
          </a:p>
          <a:p>
            <a:r>
              <a:rPr lang="en-US" dirty="0" smtClean="0"/>
              <a:t>There is absolutely no first hand evidence of it.</a:t>
            </a:r>
          </a:p>
          <a:p>
            <a:r>
              <a:rPr lang="en-US" dirty="0" smtClean="0"/>
              <a:t>Original document is totally lost</a:t>
            </a:r>
          </a:p>
          <a:p>
            <a:r>
              <a:rPr lang="en-US" dirty="0" smtClean="0"/>
              <a:t>Julius Caesar never mentions it</a:t>
            </a:r>
          </a:p>
          <a:p>
            <a:r>
              <a:rPr lang="en-US" dirty="0" smtClean="0"/>
              <a:t>Alexander the Great first biography: 450 years after he lived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Gospels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Skeptics may claim they are myth</a:t>
            </a:r>
          </a:p>
          <a:p>
            <a:r>
              <a:rPr lang="en-US" dirty="0" smtClean="0"/>
              <a:t>Few, if any honest historians will claim that Jesus is myth.</a:t>
            </a:r>
          </a:p>
          <a:p>
            <a:r>
              <a:rPr lang="en-US" dirty="0" smtClean="0"/>
              <a:t>Christianity is based in the historical realities found in the gospels</a:t>
            </a:r>
          </a:p>
          <a:p>
            <a:r>
              <a:rPr lang="en-US" dirty="0" smtClean="0"/>
              <a:t>The fact that Jesus is the God and man is essential to Christianity.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nature of the New Testament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ancient copies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nature of the New Testament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ancient copies</a:t>
            </a:r>
          </a:p>
          <a:p>
            <a:r>
              <a:rPr lang="en-US" dirty="0" smtClean="0"/>
              <a:t>Oldest dates to within a few years of Christ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nature of the New Testament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ancient copies</a:t>
            </a:r>
          </a:p>
          <a:p>
            <a:r>
              <a:rPr lang="en-US" dirty="0" smtClean="0"/>
              <a:t>Oldest dates to within a few years of Christ</a:t>
            </a:r>
          </a:p>
          <a:p>
            <a:r>
              <a:rPr lang="en-US" dirty="0" smtClean="0"/>
              <a:t>More than 1 million quotes in Early Church Fathers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nature of the New Testament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ancient copies</a:t>
            </a:r>
          </a:p>
          <a:p>
            <a:r>
              <a:rPr lang="en-US" dirty="0" smtClean="0"/>
              <a:t>Oldest dates to within a few years of Christ</a:t>
            </a:r>
          </a:p>
          <a:p>
            <a:r>
              <a:rPr lang="en-US" dirty="0" smtClean="0"/>
              <a:t>More than 1 million quotes in Early Church Fathers</a:t>
            </a:r>
          </a:p>
          <a:p>
            <a:r>
              <a:rPr lang="en-US" dirty="0" smtClean="0"/>
              <a:t>Mark wrote around 70 Ad.  within 25-30 years of Christ’s death and resurrection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overview of the Gospels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tooltip="Overview of Gospels"/>
              </a:rPr>
              <a:t>http://catholic-resources.org/Bible/Four_Gospel_Chart.htm - Christology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nature of the New Testament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ancient copies</a:t>
            </a:r>
          </a:p>
          <a:p>
            <a:r>
              <a:rPr lang="en-US" dirty="0" smtClean="0"/>
              <a:t>Oldest dates to within a few years of Christ</a:t>
            </a:r>
          </a:p>
          <a:p>
            <a:r>
              <a:rPr lang="en-US" dirty="0" smtClean="0"/>
              <a:t>More than 1 million quotes in Early Church Fathers</a:t>
            </a:r>
          </a:p>
          <a:p>
            <a:r>
              <a:rPr lang="en-US" dirty="0" smtClean="0"/>
              <a:t>Mark wrote around 70 Ad. within 25-30 years of Christ’s death and resurrection</a:t>
            </a:r>
          </a:p>
          <a:p>
            <a:r>
              <a:rPr lang="en-US" dirty="0" smtClean="0"/>
              <a:t>Many internal references to  historical events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nature of the New Testament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ancient copies</a:t>
            </a:r>
          </a:p>
          <a:p>
            <a:r>
              <a:rPr lang="en-US" dirty="0" smtClean="0"/>
              <a:t>Oldest dates to within a few years of Christ</a:t>
            </a:r>
          </a:p>
          <a:p>
            <a:r>
              <a:rPr lang="en-US" dirty="0" smtClean="0"/>
              <a:t>More than 1 million quotes in Early Church Fathers</a:t>
            </a:r>
          </a:p>
          <a:p>
            <a:r>
              <a:rPr lang="en-US" dirty="0" smtClean="0"/>
              <a:t>Mark wrote around 70 Ad.  within 25-30 years of Christ’s death and resurrection</a:t>
            </a:r>
          </a:p>
          <a:p>
            <a:r>
              <a:rPr lang="en-US" dirty="0" smtClean="0"/>
              <a:t>Many internal references to  historical events</a:t>
            </a:r>
          </a:p>
          <a:p>
            <a:r>
              <a:rPr lang="en-US" dirty="0" smtClean="0"/>
              <a:t> Accurate reflection of first century </a:t>
            </a:r>
            <a:r>
              <a:rPr lang="en-US" dirty="0" smtClean="0"/>
              <a:t>J</a:t>
            </a:r>
            <a:r>
              <a:rPr lang="en-US" dirty="0" smtClean="0"/>
              <a:t>ewish life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Nature of New Testament 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Significant archeological support : coins, names, inscriptions, style of crucifixion, Caiaphas, Pontius Pilate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Nature of New Testament 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Significant archeological support : coins, names, inscriptions, style of crucifixion, Caiaphas, Pontius Pilate </a:t>
            </a:r>
          </a:p>
          <a:p>
            <a:r>
              <a:rPr lang="en-US" dirty="0" smtClean="0"/>
              <a:t>Distinct accounts: no attempt at collusion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Nature of New Testament 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Significant archeological support : coins, names, inscriptions, style of crucifixion, Caiaphas, Pontius Pilate </a:t>
            </a:r>
          </a:p>
          <a:p>
            <a:r>
              <a:rPr lang="en-US" dirty="0" smtClean="0"/>
              <a:t>Distinct accounts: no attempt at collusion</a:t>
            </a:r>
          </a:p>
          <a:p>
            <a:r>
              <a:rPr lang="en-US" dirty="0" smtClean="0"/>
              <a:t>May differ in peripherals, but not in historical facts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Nature of New Testament 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Significant archeological support : coins, names, inscriptions, style of crucifixion, Caiaphas, Pontius Pilate </a:t>
            </a:r>
          </a:p>
          <a:p>
            <a:r>
              <a:rPr lang="en-US" dirty="0" smtClean="0"/>
              <a:t>Distinct accounts: no attempt at collusion</a:t>
            </a:r>
          </a:p>
          <a:p>
            <a:r>
              <a:rPr lang="en-US" dirty="0" smtClean="0"/>
              <a:t>May differ in peripherals, but not in historical facts</a:t>
            </a:r>
          </a:p>
          <a:p>
            <a:r>
              <a:rPr lang="en-US" dirty="0" smtClean="0"/>
              <a:t>Ancient non-biblical references to Jesus and Christianity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nature of the New Testament cont…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writers did not avoid embarrassing facts about themselves: dim witted, uncaring, selfish, cowardly, doubting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nature of the New Testament cont…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writers did not avoid embarrassing facts about themselves: dim witted, uncaring, selfish, cowardly, doubting</a:t>
            </a:r>
          </a:p>
          <a:p>
            <a:r>
              <a:rPr lang="en-US" dirty="0" smtClean="0"/>
              <a:t>Included difficult saying: not side stepping them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nature of the New Testament cont…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writers did not avoid embarrassing facts about themselves: dim witted, uncaring, selfish, cowardly, doubting</a:t>
            </a:r>
          </a:p>
          <a:p>
            <a:r>
              <a:rPr lang="en-US" dirty="0" smtClean="0"/>
              <a:t>Included difficult saying: not side stepping them</a:t>
            </a:r>
          </a:p>
          <a:p>
            <a:r>
              <a:rPr lang="en-US" dirty="0" smtClean="0"/>
              <a:t>Did not put words in His mouth: e.g. circumcision, speaking in tongues etc.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nature of the New Testament cont…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writers did not avoid embarrassing facts about themselves: dim witted, uncaring, selfish, cowardly, doubting</a:t>
            </a:r>
          </a:p>
          <a:p>
            <a:r>
              <a:rPr lang="en-US" dirty="0" smtClean="0"/>
              <a:t>Included difficult saying: not side stepping them</a:t>
            </a:r>
          </a:p>
          <a:p>
            <a:r>
              <a:rPr lang="en-US" dirty="0" smtClean="0"/>
              <a:t>Did not put words in His mouth: e.g.  circumcision, speaking in tongues etc.</a:t>
            </a:r>
          </a:p>
          <a:p>
            <a:r>
              <a:rPr lang="en-US" dirty="0" smtClean="0"/>
              <a:t>R</a:t>
            </a:r>
            <a:r>
              <a:rPr lang="en-US" dirty="0" smtClean="0"/>
              <a:t>eady to totally abandon sacred century long beliefs, laws and prescriptions… overnight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way to read the Gospels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complement each other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nature of the New Testament cont…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writers did not avoid embarrassing facts about themselves: dim witted, uncaring, selfish, cowardly, doubting</a:t>
            </a:r>
          </a:p>
          <a:p>
            <a:r>
              <a:rPr lang="en-US" dirty="0" smtClean="0"/>
              <a:t>Included difficult saying: not side stepping them</a:t>
            </a:r>
          </a:p>
          <a:p>
            <a:r>
              <a:rPr lang="en-US" dirty="0" smtClean="0"/>
              <a:t>Did not put words in His mouth: e.g. circumcision, speaking in tongues etc.</a:t>
            </a:r>
          </a:p>
          <a:p>
            <a:r>
              <a:rPr lang="en-US" dirty="0" smtClean="0"/>
              <a:t>R</a:t>
            </a:r>
            <a:r>
              <a:rPr lang="en-US" dirty="0" smtClean="0"/>
              <a:t>eady to totally abandon sacred century long beliefs, laws and prescriptions… overnight</a:t>
            </a:r>
          </a:p>
          <a:p>
            <a:r>
              <a:rPr lang="en-US" dirty="0" smtClean="0"/>
              <a:t>All his first disciples were absolutely ready to die for what they believed.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Gospel of 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beginning of the gospel of Jesus Christ, the Son of God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Gospel of 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beginning of the gospel of Jesus Christ, the Son of God</a:t>
            </a:r>
          </a:p>
          <a:p>
            <a:r>
              <a:rPr lang="en-US" dirty="0" smtClean="0"/>
              <a:t>The earliest gospel written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Gospel of 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beginning of the gospel of Jesus Christ, the Son of God</a:t>
            </a:r>
          </a:p>
          <a:p>
            <a:r>
              <a:rPr lang="en-US" dirty="0" smtClean="0"/>
              <a:t>The earliest gospel written</a:t>
            </a:r>
          </a:p>
          <a:p>
            <a:r>
              <a:rPr lang="en-US" dirty="0" smtClean="0"/>
              <a:t>The gospel: Good news that Christ had come to rescue all nations from sin, selfishness, and Satan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Gospel of 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beginning of the gospel of Jesus Christ, the Son of God</a:t>
            </a:r>
          </a:p>
          <a:p>
            <a:r>
              <a:rPr lang="en-US" dirty="0" smtClean="0"/>
              <a:t>The earliest gospel written</a:t>
            </a:r>
          </a:p>
          <a:p>
            <a:r>
              <a:rPr lang="en-US" dirty="0" smtClean="0"/>
              <a:t>The gospel: Good news that Christ had come to rescue all nations from sin, selfishness, and Satan</a:t>
            </a:r>
          </a:p>
          <a:p>
            <a:r>
              <a:rPr lang="en-US" dirty="0" smtClean="0"/>
              <a:t>Reveal the inner life of God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Gospel of 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beginning of the gospel of Jesus Christ, the Son of God</a:t>
            </a:r>
          </a:p>
          <a:p>
            <a:r>
              <a:rPr lang="en-US" dirty="0" smtClean="0"/>
              <a:t>The earliest gospel written</a:t>
            </a:r>
          </a:p>
          <a:p>
            <a:r>
              <a:rPr lang="en-US" dirty="0" smtClean="0"/>
              <a:t>The gospel: Good news that Christ had come to rescue all nations from sin, selfishness, and Satan</a:t>
            </a:r>
          </a:p>
          <a:p>
            <a:r>
              <a:rPr lang="en-US" dirty="0" smtClean="0"/>
              <a:t>Reveal the inner life of God</a:t>
            </a:r>
          </a:p>
          <a:p>
            <a:r>
              <a:rPr lang="en-US" dirty="0" smtClean="0"/>
              <a:t>The Son of God: Main title used in Mark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role of John the Baptist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lot more about John in Luke’s gospel</a:t>
            </a:r>
          </a:p>
          <a:p>
            <a:r>
              <a:rPr lang="en-US" dirty="0" smtClean="0"/>
              <a:t>Who is John the Baptist?</a:t>
            </a:r>
          </a:p>
          <a:p>
            <a:r>
              <a:rPr lang="en-US" dirty="0" smtClean="0"/>
              <a:t>Cousin of Jesus.  Elizabeth and Zachary</a:t>
            </a:r>
          </a:p>
          <a:p>
            <a:r>
              <a:rPr lang="en-US" dirty="0" smtClean="0"/>
              <a:t>The one who will prepare the way: Is 40-3</a:t>
            </a:r>
          </a:p>
          <a:p>
            <a:r>
              <a:rPr lang="en-US" dirty="0" smtClean="0"/>
              <a:t>The one who will call out: prepare the way of the Lord</a:t>
            </a:r>
          </a:p>
          <a:p>
            <a:r>
              <a:rPr lang="en-US" dirty="0" smtClean="0"/>
              <a:t>Baptizer: Repentance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Jesus is baptized by John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the same as Christian baptism</a:t>
            </a:r>
          </a:p>
          <a:p>
            <a:r>
              <a:rPr lang="en-US" dirty="0" smtClean="0"/>
              <a:t>The Spirit in form of dove</a:t>
            </a:r>
          </a:p>
          <a:p>
            <a:r>
              <a:rPr lang="en-US" dirty="0" smtClean="0"/>
              <a:t>The voice from heaven</a:t>
            </a:r>
          </a:p>
          <a:p>
            <a:r>
              <a:rPr lang="en-US" dirty="0" smtClean="0"/>
              <a:t>Many more details in Luke’s gospel</a:t>
            </a:r>
          </a:p>
          <a:p>
            <a:r>
              <a:rPr lang="en-US" dirty="0" smtClean="0"/>
              <a:t>Behold the Lamb of God …  what did this say to the ones he spoke to? 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Works and Words of Jesus give reasons for believing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works: Miracles</a:t>
            </a:r>
          </a:p>
          <a:p>
            <a:r>
              <a:rPr lang="en-US" dirty="0" smtClean="0"/>
              <a:t>The words: teachings</a:t>
            </a:r>
          </a:p>
          <a:p>
            <a:r>
              <a:rPr lang="en-US" dirty="0" smtClean="0"/>
              <a:t>These give credibility to the claim of being Son of God.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Actions that demonstrate power and authority of Jesus?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Miracle of man with unclean spirit</a:t>
            </a:r>
          </a:p>
          <a:p>
            <a:r>
              <a:rPr lang="en-US" dirty="0" smtClean="0"/>
              <a:t>Healing of Simon’s Mother in Law</a:t>
            </a:r>
          </a:p>
          <a:p>
            <a:r>
              <a:rPr lang="en-US" dirty="0" smtClean="0"/>
              <a:t>Casting out demons with simple command</a:t>
            </a:r>
          </a:p>
          <a:p>
            <a:r>
              <a:rPr lang="en-US" dirty="0" smtClean="0"/>
              <a:t>Healing of leprosy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way to read the Gospels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complement each other</a:t>
            </a:r>
          </a:p>
          <a:p>
            <a:r>
              <a:rPr lang="en-US" dirty="0" smtClean="0"/>
              <a:t>They are intended for different audiences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demonstrates the humility of Jesus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“Say nothing to anyone”:</a:t>
            </a:r>
          </a:p>
          <a:p>
            <a:r>
              <a:rPr lang="en-US" dirty="0" smtClean="0"/>
              <a:t>Avoiding sensationalism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Healing Miracles are signs…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 his absolute power over all creation.</a:t>
            </a:r>
          </a:p>
          <a:p>
            <a:r>
              <a:rPr lang="en-US" dirty="0" smtClean="0"/>
              <a:t>The Types of Miracles: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Healing Miracles are signs…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 his absolute power over all creation.</a:t>
            </a:r>
          </a:p>
          <a:p>
            <a:r>
              <a:rPr lang="en-US" dirty="0" smtClean="0"/>
              <a:t>The Types of Miracles:</a:t>
            </a:r>
          </a:p>
          <a:p>
            <a:r>
              <a:rPr lang="en-US" dirty="0" smtClean="0"/>
              <a:t>Over Nature: storms, loaves, fish, water to wine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Healing Miracles are signs…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 his absolute power over all creation.</a:t>
            </a:r>
          </a:p>
          <a:p>
            <a:r>
              <a:rPr lang="en-US" dirty="0" smtClean="0"/>
              <a:t>The Types of Miracles:</a:t>
            </a:r>
          </a:p>
          <a:p>
            <a:r>
              <a:rPr lang="en-US" dirty="0" smtClean="0"/>
              <a:t>Over Nature: storms, loaves, fish, water to wine</a:t>
            </a:r>
          </a:p>
          <a:p>
            <a:r>
              <a:rPr lang="en-US" dirty="0" smtClean="0"/>
              <a:t>Healing sicknesses of all types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Healing Miracles are signs…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 his absolute power over all creation.</a:t>
            </a:r>
          </a:p>
          <a:p>
            <a:r>
              <a:rPr lang="en-US" dirty="0" smtClean="0"/>
              <a:t>The Types of Miracles:</a:t>
            </a:r>
          </a:p>
          <a:p>
            <a:r>
              <a:rPr lang="en-US" dirty="0" smtClean="0"/>
              <a:t>Over Nature: storms, loaves, fish, water to wine</a:t>
            </a:r>
          </a:p>
          <a:p>
            <a:r>
              <a:rPr lang="en-US" dirty="0" smtClean="0"/>
              <a:t>Healing sicknesses of all types</a:t>
            </a:r>
          </a:p>
          <a:p>
            <a:r>
              <a:rPr lang="en-US" dirty="0" smtClean="0"/>
              <a:t>Casting out devils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Healing Miracles are signs…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 his absolute power over all creation.</a:t>
            </a:r>
          </a:p>
          <a:p>
            <a:r>
              <a:rPr lang="en-US" dirty="0" smtClean="0"/>
              <a:t>The Types of Miracles:</a:t>
            </a:r>
          </a:p>
          <a:p>
            <a:r>
              <a:rPr lang="en-US" dirty="0" smtClean="0"/>
              <a:t>Over Nature: storms, loaves, fish, water to wine</a:t>
            </a:r>
          </a:p>
          <a:p>
            <a:r>
              <a:rPr lang="en-US" dirty="0" smtClean="0"/>
              <a:t>Healing sicknesses of all types</a:t>
            </a:r>
          </a:p>
          <a:p>
            <a:r>
              <a:rPr lang="en-US" dirty="0" smtClean="0"/>
              <a:t>Casting out devils</a:t>
            </a:r>
          </a:p>
          <a:p>
            <a:r>
              <a:rPr lang="en-US" dirty="0" smtClean="0"/>
              <a:t>Raising from dead: </a:t>
            </a:r>
            <a:r>
              <a:rPr lang="en-US" dirty="0" err="1" smtClean="0"/>
              <a:t>Jairus</a:t>
            </a:r>
            <a:r>
              <a:rPr lang="en-US" dirty="0" smtClean="0"/>
              <a:t>’ daughter, Lazarus,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Healing Miracles are signs…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 his absolute power over all creation.</a:t>
            </a:r>
          </a:p>
          <a:p>
            <a:r>
              <a:rPr lang="en-US" dirty="0" smtClean="0"/>
              <a:t>The Types of Miracles:</a:t>
            </a:r>
          </a:p>
          <a:p>
            <a:r>
              <a:rPr lang="en-US" dirty="0" smtClean="0"/>
              <a:t>Over Nature: storms, loaves, fish, water to wine</a:t>
            </a:r>
          </a:p>
          <a:p>
            <a:r>
              <a:rPr lang="en-US" dirty="0" smtClean="0"/>
              <a:t>Healing sicknesses of all types</a:t>
            </a:r>
          </a:p>
          <a:p>
            <a:r>
              <a:rPr lang="en-US" dirty="0" smtClean="0"/>
              <a:t>Casting out devils</a:t>
            </a:r>
          </a:p>
          <a:p>
            <a:r>
              <a:rPr lang="en-US" dirty="0" smtClean="0"/>
              <a:t>Raising from dead: </a:t>
            </a:r>
            <a:r>
              <a:rPr lang="en-US" dirty="0" err="1" smtClean="0"/>
              <a:t>Jairus</a:t>
            </a:r>
            <a:r>
              <a:rPr lang="en-US" dirty="0" smtClean="0"/>
              <a:t>’ daughter, Lazarus, </a:t>
            </a:r>
          </a:p>
          <a:p>
            <a:r>
              <a:rPr lang="en-US" dirty="0" smtClean="0"/>
              <a:t>His own resurrection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Miracles are also a sign of…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power in the spiritual realm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Miracles are also a sign of…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power in the spiritual realm</a:t>
            </a:r>
          </a:p>
          <a:p>
            <a:r>
              <a:rPr lang="en-US" dirty="0" smtClean="0"/>
              <a:t>His power to forgive sins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Miracles are also a sign of…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power in the spiritual realm</a:t>
            </a:r>
          </a:p>
          <a:p>
            <a:r>
              <a:rPr lang="en-US" dirty="0" smtClean="0"/>
              <a:t>His power to forgive sins</a:t>
            </a:r>
          </a:p>
          <a:p>
            <a:r>
              <a:rPr lang="en-US" dirty="0" smtClean="0"/>
              <a:t>The power he gives to </a:t>
            </a:r>
            <a:r>
              <a:rPr lang="en-US" smtClean="0"/>
              <a:t>people through the </a:t>
            </a:r>
            <a:r>
              <a:rPr lang="en-US" dirty="0" smtClean="0"/>
              <a:t>sacraments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way to read the Gospels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complement each other</a:t>
            </a:r>
          </a:p>
          <a:p>
            <a:r>
              <a:rPr lang="en-US" dirty="0" smtClean="0"/>
              <a:t>They are intended for different audiences</a:t>
            </a:r>
          </a:p>
          <a:p>
            <a:r>
              <a:rPr lang="en-US" dirty="0" smtClean="0"/>
              <a:t>Seeming contradictions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6" y="79468"/>
            <a:ext cx="7612063" cy="1417638"/>
          </a:xfrm>
        </p:spPr>
        <p:txBody>
          <a:bodyPr/>
          <a:lstStyle/>
          <a:p>
            <a:r>
              <a:rPr lang="en-US" sz="3200" dirty="0" smtClean="0"/>
              <a:t>The Sacraments: the power of Christ’s grace  reaching to people  of all times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Baptism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6" y="79468"/>
            <a:ext cx="7612063" cy="1417638"/>
          </a:xfrm>
        </p:spPr>
        <p:txBody>
          <a:bodyPr/>
          <a:lstStyle/>
          <a:p>
            <a:r>
              <a:rPr lang="en-US" sz="3200" dirty="0" smtClean="0"/>
              <a:t>The Sacraments: the power of Christ’s grace  reaching to people  of all times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Baptism</a:t>
            </a:r>
          </a:p>
          <a:p>
            <a:r>
              <a:rPr lang="en-US" dirty="0" smtClean="0"/>
              <a:t>Confirmation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6" y="79468"/>
            <a:ext cx="7612063" cy="1417638"/>
          </a:xfrm>
        </p:spPr>
        <p:txBody>
          <a:bodyPr/>
          <a:lstStyle/>
          <a:p>
            <a:r>
              <a:rPr lang="en-US" sz="3200" dirty="0" smtClean="0"/>
              <a:t>The Sacraments: the power of Christ’s grace  reaching to people  of all times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Baptism</a:t>
            </a:r>
          </a:p>
          <a:p>
            <a:r>
              <a:rPr lang="en-US" dirty="0" smtClean="0"/>
              <a:t>Confirmation</a:t>
            </a:r>
          </a:p>
          <a:p>
            <a:r>
              <a:rPr lang="en-US" dirty="0" smtClean="0"/>
              <a:t>Eucharist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6" y="79468"/>
            <a:ext cx="7612063" cy="1417638"/>
          </a:xfrm>
        </p:spPr>
        <p:txBody>
          <a:bodyPr/>
          <a:lstStyle/>
          <a:p>
            <a:r>
              <a:rPr lang="en-US" sz="3200" dirty="0" smtClean="0"/>
              <a:t>The Sacraments: the power of Christ’s grace  reaching to people  of all times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Baptism</a:t>
            </a:r>
          </a:p>
          <a:p>
            <a:r>
              <a:rPr lang="en-US" dirty="0" smtClean="0"/>
              <a:t>Confirmation</a:t>
            </a:r>
          </a:p>
          <a:p>
            <a:r>
              <a:rPr lang="en-US" dirty="0" smtClean="0"/>
              <a:t>Eucharist</a:t>
            </a:r>
          </a:p>
          <a:p>
            <a:r>
              <a:rPr lang="en-US" dirty="0" smtClean="0"/>
              <a:t>Forgiveness of sins: Reconciliation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6" y="79468"/>
            <a:ext cx="7612063" cy="1417638"/>
          </a:xfrm>
        </p:spPr>
        <p:txBody>
          <a:bodyPr/>
          <a:lstStyle/>
          <a:p>
            <a:r>
              <a:rPr lang="en-US" sz="3200" dirty="0" smtClean="0"/>
              <a:t>The Sacraments: the power of Christ’s grace  reaching to people  of all times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Baptism</a:t>
            </a:r>
          </a:p>
          <a:p>
            <a:r>
              <a:rPr lang="en-US" dirty="0" smtClean="0"/>
              <a:t>Confirmation</a:t>
            </a:r>
          </a:p>
          <a:p>
            <a:r>
              <a:rPr lang="en-US" dirty="0" smtClean="0"/>
              <a:t>Eucharist</a:t>
            </a:r>
          </a:p>
          <a:p>
            <a:r>
              <a:rPr lang="en-US" dirty="0" smtClean="0"/>
              <a:t>Forgiveness of sins: Reconciliation</a:t>
            </a:r>
          </a:p>
          <a:p>
            <a:r>
              <a:rPr lang="en-US" dirty="0" smtClean="0"/>
              <a:t>Marriage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6" y="79468"/>
            <a:ext cx="7612063" cy="1417638"/>
          </a:xfrm>
        </p:spPr>
        <p:txBody>
          <a:bodyPr/>
          <a:lstStyle/>
          <a:p>
            <a:r>
              <a:rPr lang="en-US" sz="3200" dirty="0" smtClean="0"/>
              <a:t>The Sacraments: the power of Christ’s grace  reaching to people  of all times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Baptism</a:t>
            </a:r>
          </a:p>
          <a:p>
            <a:r>
              <a:rPr lang="en-US" dirty="0" smtClean="0"/>
              <a:t>Confirmation</a:t>
            </a:r>
          </a:p>
          <a:p>
            <a:r>
              <a:rPr lang="en-US" dirty="0" smtClean="0"/>
              <a:t>Eucharist</a:t>
            </a:r>
          </a:p>
          <a:p>
            <a:r>
              <a:rPr lang="en-US" dirty="0" smtClean="0"/>
              <a:t>Forgiveness of sins: Reconciliation</a:t>
            </a:r>
          </a:p>
          <a:p>
            <a:r>
              <a:rPr lang="en-US" dirty="0" smtClean="0"/>
              <a:t>Marriage</a:t>
            </a:r>
          </a:p>
          <a:p>
            <a:r>
              <a:rPr lang="en-US" dirty="0" smtClean="0"/>
              <a:t>Holy Orders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6" y="79468"/>
            <a:ext cx="7612063" cy="1417638"/>
          </a:xfrm>
        </p:spPr>
        <p:txBody>
          <a:bodyPr/>
          <a:lstStyle/>
          <a:p>
            <a:r>
              <a:rPr lang="en-US" sz="3200" dirty="0" smtClean="0"/>
              <a:t>The Sacraments: the power of Christ’s grace  reaching to people  of all times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Baptism</a:t>
            </a:r>
          </a:p>
          <a:p>
            <a:r>
              <a:rPr lang="en-US" dirty="0" smtClean="0"/>
              <a:t>Confirmation</a:t>
            </a:r>
          </a:p>
          <a:p>
            <a:r>
              <a:rPr lang="en-US" dirty="0" smtClean="0"/>
              <a:t>Eucharist</a:t>
            </a:r>
          </a:p>
          <a:p>
            <a:r>
              <a:rPr lang="en-US" dirty="0" smtClean="0"/>
              <a:t>Forgiveness of sins: Reconciliation</a:t>
            </a:r>
          </a:p>
          <a:p>
            <a:r>
              <a:rPr lang="en-US" dirty="0" smtClean="0"/>
              <a:t>Marriage</a:t>
            </a:r>
          </a:p>
          <a:p>
            <a:r>
              <a:rPr lang="en-US" dirty="0" smtClean="0"/>
              <a:t>Holy Orders</a:t>
            </a:r>
          </a:p>
          <a:p>
            <a:r>
              <a:rPr lang="en-US" dirty="0" smtClean="0"/>
              <a:t>Anointing of the sick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way to read the Gospels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complement each other</a:t>
            </a:r>
          </a:p>
          <a:p>
            <a:r>
              <a:rPr lang="en-US" dirty="0" smtClean="0"/>
              <a:t>They are intended for different audiences</a:t>
            </a:r>
          </a:p>
          <a:p>
            <a:r>
              <a:rPr lang="en-US" dirty="0" smtClean="0"/>
              <a:t>Seeming contradictions</a:t>
            </a:r>
          </a:p>
          <a:p>
            <a:r>
              <a:rPr lang="en-US" dirty="0" smtClean="0"/>
              <a:t>The historicity of the gospels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Criticism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Studies </a:t>
            </a:r>
            <a:r>
              <a:rPr lang="en-US" dirty="0" smtClean="0"/>
              <a:t>the</a:t>
            </a:r>
            <a:r>
              <a:rPr lang="en-US" dirty="0" smtClean="0"/>
              <a:t> structure </a:t>
            </a:r>
            <a:r>
              <a:rPr lang="en-US" dirty="0" smtClean="0"/>
              <a:t>of historical documents that preserve an earlier tradition.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Criticism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Studies </a:t>
            </a:r>
            <a:r>
              <a:rPr lang="en-US" dirty="0" smtClean="0"/>
              <a:t>the</a:t>
            </a:r>
            <a:r>
              <a:rPr lang="en-US" dirty="0" smtClean="0"/>
              <a:t> structure </a:t>
            </a:r>
            <a:r>
              <a:rPr lang="en-US" dirty="0" smtClean="0"/>
              <a:t>of historical documents that preserve an earlier tradition.</a:t>
            </a:r>
            <a:r>
              <a:rPr lang="en-US" dirty="0" smtClean="0"/>
              <a:t> </a:t>
            </a:r>
          </a:p>
          <a:p>
            <a:r>
              <a:rPr lang="en-US" dirty="0" smtClean="0"/>
              <a:t>B</a:t>
            </a:r>
            <a:r>
              <a:rPr lang="en-US" dirty="0" smtClean="0"/>
              <a:t>asic </a:t>
            </a:r>
            <a:r>
              <a:rPr lang="en-US" dirty="0" smtClean="0"/>
              <a:t>assumption is that the earlier, oral use of the tradition shaped the material and </a:t>
            </a:r>
            <a:r>
              <a:rPr lang="en-US" dirty="0" smtClean="0"/>
              <a:t>resulting in a final recording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Criticism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Studies </a:t>
            </a:r>
            <a:r>
              <a:rPr lang="en-US" dirty="0" smtClean="0"/>
              <a:t>the</a:t>
            </a:r>
            <a:r>
              <a:rPr lang="en-US" dirty="0" smtClean="0"/>
              <a:t> structure </a:t>
            </a:r>
            <a:r>
              <a:rPr lang="en-US" dirty="0" smtClean="0"/>
              <a:t>of historical documents that preserve an earlier tradition.</a:t>
            </a:r>
            <a:r>
              <a:rPr lang="en-US" dirty="0" smtClean="0"/>
              <a:t> </a:t>
            </a:r>
          </a:p>
          <a:p>
            <a:r>
              <a:rPr lang="en-US" dirty="0" smtClean="0"/>
              <a:t>B</a:t>
            </a:r>
            <a:r>
              <a:rPr lang="en-US" dirty="0" smtClean="0"/>
              <a:t>asic </a:t>
            </a:r>
            <a:r>
              <a:rPr lang="en-US" dirty="0" smtClean="0"/>
              <a:t>assumption is that the earlier, oral use of the tradition shaped the material and </a:t>
            </a:r>
            <a:r>
              <a:rPr lang="en-US" dirty="0" smtClean="0"/>
              <a:t>resulting in a final recording</a:t>
            </a:r>
          </a:p>
          <a:p>
            <a:r>
              <a:rPr lang="en-US" dirty="0" smtClean="0"/>
              <a:t>S</a:t>
            </a:r>
            <a:r>
              <a:rPr lang="en-US" dirty="0" smtClean="0"/>
              <a:t>tudy </a:t>
            </a:r>
            <a:r>
              <a:rPr lang="en-US" dirty="0" smtClean="0"/>
              <a:t>of these forms sheds light on the life and thinking of the people who preserved the tradition.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181</TotalTime>
  <Words>1912</Words>
  <Application>Microsoft Macintosh PowerPoint</Application>
  <PresentationFormat>On-screen Show (4:3)</PresentationFormat>
  <Paragraphs>245</Paragraphs>
  <Slides>56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Habitat</vt:lpstr>
      <vt:lpstr>The New Testament</vt:lpstr>
      <vt:lpstr>An overview of the Gospels</vt:lpstr>
      <vt:lpstr>The way to read the Gospels</vt:lpstr>
      <vt:lpstr>The way to read the Gospels</vt:lpstr>
      <vt:lpstr>The way to read the Gospels</vt:lpstr>
      <vt:lpstr>The way to read the Gospels</vt:lpstr>
      <vt:lpstr>Form Criticism</vt:lpstr>
      <vt:lpstr>Form Criticism</vt:lpstr>
      <vt:lpstr>Form Criticism</vt:lpstr>
      <vt:lpstr>Form Criticism</vt:lpstr>
      <vt:lpstr>Form Criticism</vt:lpstr>
      <vt:lpstr>Form Criticism</vt:lpstr>
      <vt:lpstr>Form Criticism</vt:lpstr>
      <vt:lpstr>Historical facts</vt:lpstr>
      <vt:lpstr>The Gospels</vt:lpstr>
      <vt:lpstr>Historical nature of the New Testament</vt:lpstr>
      <vt:lpstr>Historical nature of the New Testament</vt:lpstr>
      <vt:lpstr>Historical nature of the New Testament</vt:lpstr>
      <vt:lpstr>Historical nature of the New Testament</vt:lpstr>
      <vt:lpstr>Historical nature of the New Testament</vt:lpstr>
      <vt:lpstr>Historical nature of the New Testament</vt:lpstr>
      <vt:lpstr>Historical Nature of New Testament  cont…</vt:lpstr>
      <vt:lpstr>Historical Nature of New Testament  cont…</vt:lpstr>
      <vt:lpstr>Historical Nature of New Testament  cont…</vt:lpstr>
      <vt:lpstr>Historical Nature of New Testament  cont…</vt:lpstr>
      <vt:lpstr>Historical nature of the New Testament cont… </vt:lpstr>
      <vt:lpstr>Historical nature of the New Testament cont… </vt:lpstr>
      <vt:lpstr>Historical nature of the New Testament cont… </vt:lpstr>
      <vt:lpstr>Historical nature of the New Testament cont… </vt:lpstr>
      <vt:lpstr>Historical nature of the New Testament cont… </vt:lpstr>
      <vt:lpstr>The Gospel of Mark</vt:lpstr>
      <vt:lpstr>The Gospel of Mark</vt:lpstr>
      <vt:lpstr>The Gospel of Mark</vt:lpstr>
      <vt:lpstr>The Gospel of Mark</vt:lpstr>
      <vt:lpstr>The Gospel of Mark</vt:lpstr>
      <vt:lpstr>The role of John the Baptist</vt:lpstr>
      <vt:lpstr>Jesus is baptized by John</vt:lpstr>
      <vt:lpstr>The Works and Words of Jesus give reasons for believing</vt:lpstr>
      <vt:lpstr>Actions that demonstrate power and authority of Jesus?</vt:lpstr>
      <vt:lpstr>What demonstrates the humility of Jesus </vt:lpstr>
      <vt:lpstr>Healing Miracles are signs…</vt:lpstr>
      <vt:lpstr>Healing Miracles are signs…</vt:lpstr>
      <vt:lpstr>Healing Miracles are signs…</vt:lpstr>
      <vt:lpstr>Healing Miracles are signs…</vt:lpstr>
      <vt:lpstr>Healing Miracles are signs…</vt:lpstr>
      <vt:lpstr>Healing Miracles are signs…</vt:lpstr>
      <vt:lpstr>The Miracles are also a sign of…</vt:lpstr>
      <vt:lpstr>The Miracles are also a sign of…</vt:lpstr>
      <vt:lpstr>The Miracles are also a sign of…</vt:lpstr>
      <vt:lpstr>The Sacraments: the power of Christ’s grace  reaching to people  of all times</vt:lpstr>
      <vt:lpstr>The Sacraments: the power of Christ’s grace  reaching to people  of all times</vt:lpstr>
      <vt:lpstr>The Sacraments: the power of Christ’s grace  reaching to people  of all times</vt:lpstr>
      <vt:lpstr>The Sacraments: the power of Christ’s grace  reaching to people  of all times</vt:lpstr>
      <vt:lpstr>The Sacraments: the power of Christ’s grace  reaching to people  of all times</vt:lpstr>
      <vt:lpstr>The Sacraments: the power of Christ’s grace  reaching to people  of all times</vt:lpstr>
      <vt:lpstr>The Sacraments: the power of Christ’s grace  reaching to people  of all times</vt:lpstr>
    </vt:vector>
  </TitlesOfParts>
  <Company>upper zone media productions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Testament</dc:title>
  <dc:creator>anne-marie irwin</dc:creator>
  <cp:lastModifiedBy>anne-marie irwin</cp:lastModifiedBy>
  <cp:revision>1</cp:revision>
  <dcterms:created xsi:type="dcterms:W3CDTF">2015-10-01T01:14:55Z</dcterms:created>
  <dcterms:modified xsi:type="dcterms:W3CDTF">2015-10-01T04:16:42Z</dcterms:modified>
</cp:coreProperties>
</file>